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handoutMasterIdLst>
    <p:handoutMasterId r:id="rId9"/>
  </p:handout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669088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3" d="100"/>
          <a:sy n="53" d="100"/>
        </p:scale>
        <p:origin x="-1854" y="-4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0DF3E0-AEDC-4C14-AFC9-EF4ED260AD81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63"/>
            <a:ext cx="288925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8250" y="9377363"/>
            <a:ext cx="288925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203620-7650-474B-90D4-355DBD0A06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519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dirty="0" smtClean="0"/>
              <a:t>Click to edit Master subtitle style</a:t>
            </a:r>
            <a:endParaRPr kumimoji="0"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5F065-9DF9-4B64-BD5A-7C47BDB75177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6DA0A5E-1AEC-4ABE-AFCE-3580978F42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266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1265" name="Picture 1" descr="ts-logo-izbor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5643578"/>
            <a:ext cx="2357423" cy="481106"/>
          </a:xfrm>
          <a:prstGeom prst="rect">
            <a:avLst/>
          </a:prstGeo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5F065-9DF9-4B64-BD5A-7C47BDB75177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A0A5E-1AEC-4ABE-AFCE-3580978F42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36DA0A5E-1AEC-4ABE-AFCE-3580978F42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5F065-9DF9-4B64-BD5A-7C47BDB75177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5F065-9DF9-4B64-BD5A-7C47BDB75177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36DA0A5E-1AEC-4ABE-AFCE-3580978F42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242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41" name="Picture 1" descr="ts-logo-izbor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5786454"/>
            <a:ext cx="2000264" cy="408217"/>
          </a:xfrm>
          <a:prstGeom prst="rect">
            <a:avLst/>
          </a:prstGeo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5F065-9DF9-4B64-BD5A-7C47BDB75177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6DA0A5E-1AEC-4ABE-AFCE-3580978F42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C7F5F065-9DF9-4B64-BD5A-7C47BDB75177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A0A5E-1AEC-4ABE-AFCE-3580978F42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5F065-9DF9-4B64-BD5A-7C47BDB75177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36DA0A5E-1AEC-4ABE-AFCE-3580978F42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5F065-9DF9-4B64-BD5A-7C47BDB75177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36DA0A5E-1AEC-4ABE-AFCE-3580978F42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5F065-9DF9-4B64-BD5A-7C47BDB75177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6DA0A5E-1AEC-4ABE-AFCE-3580978F42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6DA0A5E-1AEC-4ABE-AFCE-3580978F42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5F065-9DF9-4B64-BD5A-7C47BDB75177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36DA0A5E-1AEC-4ABE-AFCE-3580978F42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C7F5F065-9DF9-4B64-BD5A-7C47BDB75177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C7F5F065-9DF9-4B64-BD5A-7C47BDB75177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6DA0A5E-1AEC-4ABE-AFCE-3580978F42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71604" y="3429000"/>
            <a:ext cx="6400800" cy="1785942"/>
          </a:xfrm>
        </p:spPr>
        <p:txBody>
          <a:bodyPr>
            <a:normAutofit/>
          </a:bodyPr>
          <a:lstStyle/>
          <a:p>
            <a:endParaRPr lang="sr-Latn-CS" dirty="0" smtClean="0"/>
          </a:p>
          <a:p>
            <a:endParaRPr lang="sr-Cyrl-CS" dirty="0" smtClean="0"/>
          </a:p>
          <a:p>
            <a:r>
              <a:rPr lang="sr-Cyrl-CS" dirty="0" smtClean="0"/>
              <a:t>Транспарентност Србија</a:t>
            </a:r>
            <a:r>
              <a:rPr lang="sr-Latn-CS" dirty="0" smtClean="0"/>
              <a:t> </a:t>
            </a:r>
          </a:p>
          <a:p>
            <a:r>
              <a:rPr lang="sr-Latn-CS" dirty="0" smtClean="0"/>
              <a:t>10.4.2012.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Мониторинг ф</a:t>
            </a:r>
            <a:r>
              <a:rPr lang="sr-Cyrl-CS" smtClean="0"/>
              <a:t>инансирања </a:t>
            </a:r>
            <a:r>
              <a:rPr lang="sr-Cyrl-CS" dirty="0" smtClean="0"/>
              <a:t>изборне </a:t>
            </a:r>
            <a:r>
              <a:rPr lang="sr-Cyrl-CS" smtClean="0"/>
              <a:t>кампање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О пројекту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/>
              <a:t>Транспарентност</a:t>
            </a:r>
            <a:r>
              <a:rPr lang="en-US" dirty="0"/>
              <a:t> – </a:t>
            </a:r>
            <a:r>
              <a:rPr lang="en-US" dirty="0" err="1"/>
              <a:t>Србија</a:t>
            </a:r>
            <a:r>
              <a:rPr lang="en-US" dirty="0"/>
              <a:t>, у </a:t>
            </a:r>
            <a:r>
              <a:rPr lang="en-US" dirty="0" err="1"/>
              <a:t>оквиру</a:t>
            </a:r>
            <a:r>
              <a:rPr lang="en-US" dirty="0"/>
              <a:t> </a:t>
            </a:r>
            <a:r>
              <a:rPr lang="en-US" dirty="0" err="1"/>
              <a:t>пројекта</a:t>
            </a:r>
            <a:r>
              <a:rPr lang="en-US" dirty="0"/>
              <a:t> </a:t>
            </a:r>
            <a:r>
              <a:rPr lang="sr-Cyrl-CS" dirty="0" smtClean="0"/>
              <a:t>“М</a:t>
            </a:r>
            <a:r>
              <a:rPr lang="en-US" dirty="0" err="1" smtClean="0"/>
              <a:t>ониторинга</a:t>
            </a:r>
            <a:r>
              <a:rPr lang="en-US" dirty="0" smtClean="0"/>
              <a:t> </a:t>
            </a:r>
            <a:r>
              <a:rPr lang="sr-Cyrl-RS" dirty="0" smtClean="0"/>
              <a:t>изборне кампање“ прати битне аспекте поступања политичких субјеката и државних органа у кампањи за парламентарне, покрајинске, локалне и председничке изборе  2012 године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sr-Cyrl-CS" dirty="0" smtClean="0"/>
              <a:t>Мониторинг почео 26. марта 2012. године . Узорак мониторинга обухвата дешавања  у Београду, Нишу, Новом Садау, Крагујевцу и у 20 мањих градова и општина</a:t>
            </a:r>
          </a:p>
          <a:p>
            <a:r>
              <a:rPr lang="sr-Cyrl-CS" dirty="0" smtClean="0"/>
              <a:t>Мониторинг такође обухвата медије са националном дистрибуцијом</a:t>
            </a:r>
          </a:p>
          <a:p>
            <a:pPr algn="ctr">
              <a:buNone/>
            </a:pPr>
            <a:endParaRPr lang="sr-Cyrl-CS" sz="2300" i="1" dirty="0" smtClean="0"/>
          </a:p>
          <a:p>
            <a:pPr algn="ctr">
              <a:buNone/>
            </a:pPr>
            <a:r>
              <a:rPr lang="sr-Cyrl-RS" sz="1800" dirty="0"/>
              <a:t>Сачињено у оквиру пројекта </a:t>
            </a:r>
            <a:r>
              <a:rPr lang="sr-Latn-RS" sz="1800" dirty="0"/>
              <a:t>Транспарентности Србија </a:t>
            </a:r>
            <a:r>
              <a:rPr lang="sr-Latn-RS" sz="1800" i="1" dirty="0"/>
              <a:t>Мониторинг финансирања изборне кампање</a:t>
            </a:r>
            <a:r>
              <a:rPr lang="sr-Latn-RS" sz="1800" dirty="0"/>
              <a:t> подржан од стране Ме</a:t>
            </a:r>
            <a:r>
              <a:rPr lang="sr-Cyrl-RS" sz="1800" dirty="0"/>
              <a:t>ђ</a:t>
            </a:r>
            <a:r>
              <a:rPr lang="sr-Latn-RS" sz="1800" dirty="0"/>
              <a:t>ународне фондације за изборне системе (</a:t>
            </a:r>
            <a:r>
              <a:rPr lang="en-US" sz="1800" dirty="0"/>
              <a:t>IFES</a:t>
            </a:r>
            <a:r>
              <a:rPr lang="sr-Latn-RS" sz="1800" dirty="0"/>
              <a:t>) и Америчке агенције за ме</a:t>
            </a:r>
            <a:r>
              <a:rPr lang="sr-Cyrl-RS" sz="1800" dirty="0"/>
              <a:t>ђ</a:t>
            </a:r>
            <a:r>
              <a:rPr lang="sr-Latn-RS" sz="1800" dirty="0"/>
              <a:t>ународни развој (USAID).</a:t>
            </a:r>
            <a:r>
              <a:rPr lang="sr-Cyrl-RS" sz="1800" dirty="0"/>
              <a:t> Изнети ставови не морају представљати ставове донатора.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dirty="0" smtClean="0"/>
              <a:t>Први налази – поступање државних органа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lvl="0"/>
            <a:endParaRPr lang="en-US" dirty="0"/>
          </a:p>
          <a:p>
            <a:r>
              <a:rPr lang="sr-Cyrl-RS" dirty="0" smtClean="0"/>
              <a:t>Агенција за борбу против корупције започела мониторинг изборних активности – веће шансе да евентуални прекршаји буду уочени правовремено</a:t>
            </a:r>
          </a:p>
          <a:p>
            <a:r>
              <a:rPr lang="sr-Cyrl-RS" dirty="0" smtClean="0"/>
              <a:t>Републичка радиодифузна агенција издала ново обавезујуће упутство за емитере – уређеније питање „закупљених термина“</a:t>
            </a:r>
          </a:p>
          <a:p>
            <a:r>
              <a:rPr lang="sr-Cyrl-RS" dirty="0" smtClean="0"/>
              <a:t>Републичка изборна комисија предузела мере за спречавање расипања средстава за рад бирачких одбора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Главне одлике кампање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sr-Cyrl-RS" dirty="0" smtClean="0"/>
              <a:t>Кампање започете пре расписивања избора – билборди – отворено питање књижења расхода који представљају </a:t>
            </a:r>
            <a:r>
              <a:rPr lang="en-US" i="1" dirty="0" smtClean="0"/>
              <a:t>de facto </a:t>
            </a:r>
            <a:r>
              <a:rPr lang="sr-Cyrl-RS" dirty="0" smtClean="0"/>
              <a:t>изборну кампању</a:t>
            </a:r>
          </a:p>
          <a:p>
            <a:r>
              <a:rPr lang="sr-Cyrl-RS" dirty="0" smtClean="0"/>
              <a:t>Интензивиране активности носилаца државних функција у доба непосредно пре и током кампање и питање медијског праћења тих активности</a:t>
            </a:r>
          </a:p>
          <a:p>
            <a:r>
              <a:rPr lang="sr-Cyrl-RS" dirty="0" smtClean="0"/>
              <a:t>Оглашавање на ТВ и радио станицама слабијег интензитета услед нове регулативе </a:t>
            </a:r>
          </a:p>
          <a:p>
            <a:r>
              <a:rPr lang="sr-Cyrl-RS" dirty="0" smtClean="0"/>
              <a:t>Оглашавање на интернету знатно веће него раније уз отварање нових питања: оглашавање у страним медијима, што неке интернет странице јесу</a:t>
            </a:r>
          </a:p>
          <a:p>
            <a:endParaRPr lang="sr-Cyrl-R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7286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Главне одлике кампање - билборди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dirty="0" smtClean="0"/>
              <a:t>У другој недељи праћења билборди са политичком садржином заузимају близу половине расположивих површина</a:t>
            </a:r>
          </a:p>
          <a:p>
            <a:r>
              <a:rPr lang="sr-Cyrl-RS" dirty="0" smtClean="0"/>
              <a:t>Појављује се велики број нових билборд – места </a:t>
            </a:r>
          </a:p>
          <a:p>
            <a:r>
              <a:rPr lang="sr-Cyrl-RS" dirty="0" smtClean="0"/>
              <a:t>Број билборда у стварности одступа од података о дозволама које су издале надлежне локалне власти</a:t>
            </a:r>
          </a:p>
          <a:p>
            <a:r>
              <a:rPr lang="sr-Cyrl-RS" dirty="0" smtClean="0"/>
              <a:t>На основу досадашњих показатеља може се проценити да укупан трошак кампање за ове намене неће бити мањи од 1,5 евра за целу кампању</a:t>
            </a:r>
          </a:p>
          <a:p>
            <a:endParaRPr lang="sr-Cyrl-R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66904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Главне одлике кампање - плакати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dirty="0" smtClean="0"/>
              <a:t>Лепљење на недопуштеним местима као доминантан вид плакатирања</a:t>
            </a:r>
          </a:p>
          <a:p>
            <a:r>
              <a:rPr lang="sr-Cyrl-RS" dirty="0" smtClean="0"/>
              <a:t>Велики број плаката који представљају анти-кампању против појединих листа и кандидата и који нису потписани, па се отвара питање књижења трошкова финансирања ових активности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23555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Скупови и промоције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dirty="0" smtClean="0"/>
              <a:t>Уличне промоције и конференције за штампу без великих финансијских трошкова (подела промотивног материјала)</a:t>
            </a:r>
          </a:p>
          <a:p>
            <a:r>
              <a:rPr lang="sr-Cyrl-RS" dirty="0" smtClean="0"/>
              <a:t>У неким случајевима уочена повезаност посета носилаца јавних функција са догађајима који представљају партијску промоцију</a:t>
            </a:r>
          </a:p>
          <a:p>
            <a:r>
              <a:rPr lang="sr-Cyrl-RS" dirty="0" smtClean="0"/>
              <a:t>И даље релативно мали број великих скупова на затвореном или отвореном који носе са собом значајне трошкове (закуп сала, закуп аутобуса за превоз учесника)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24740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235</TotalTime>
  <Words>411</Words>
  <Application>Microsoft Office PowerPoint</Application>
  <PresentationFormat>On-screen Show (4:3)</PresentationFormat>
  <Paragraphs>33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Civic</vt:lpstr>
      <vt:lpstr>Мониторинг финансирања изборне кампање </vt:lpstr>
      <vt:lpstr>О пројекту</vt:lpstr>
      <vt:lpstr>Први налази – поступање државних органа</vt:lpstr>
      <vt:lpstr>Главне одлике кампање</vt:lpstr>
      <vt:lpstr>Главне одлике кампање - билборди</vt:lpstr>
      <vt:lpstr>Главне одлике кампање - плакати</vt:lpstr>
      <vt:lpstr>Скупови и промоције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Фианнсирање изборне кампање из буџета локалних самоуправа</dc:title>
  <dc:creator>x4</dc:creator>
  <cp:lastModifiedBy>TS</cp:lastModifiedBy>
  <cp:revision>31</cp:revision>
  <dcterms:created xsi:type="dcterms:W3CDTF">2012-04-09T08:50:26Z</dcterms:created>
  <dcterms:modified xsi:type="dcterms:W3CDTF">2012-04-10T09:02:36Z</dcterms:modified>
</cp:coreProperties>
</file>